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5" r:id="rId5"/>
    <p:sldId id="311" r:id="rId6"/>
    <p:sldId id="312" r:id="rId7"/>
    <p:sldId id="313" r:id="rId8"/>
    <p:sldId id="314" r:id="rId9"/>
    <p:sldId id="315" r:id="rId10"/>
    <p:sldId id="318" r:id="rId11"/>
    <p:sldId id="320" r:id="rId12"/>
    <p:sldId id="321" r:id="rId13"/>
    <p:sldId id="322" r:id="rId14"/>
    <p:sldId id="324" r:id="rId15"/>
    <p:sldId id="325" r:id="rId16"/>
    <p:sldId id="326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23" r:id="rId25"/>
    <p:sldId id="319" r:id="rId26"/>
    <p:sldId id="308" r:id="rId27"/>
  </p:sldIdLst>
  <p:sldSz cx="9144000" cy="6858000" type="screen4x3"/>
  <p:notesSz cx="6735763" cy="98663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99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41" autoAdjust="0"/>
  </p:normalViewPr>
  <p:slideViewPr>
    <p:cSldViewPr snapToGrid="0">
      <p:cViewPr varScale="1">
        <p:scale>
          <a:sx n="77" d="100"/>
          <a:sy n="77" d="100"/>
        </p:scale>
        <p:origin x="26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3698B8-00DD-4376-AD74-275E078F603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86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5" tIns="45533" rIns="91065" bIns="455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012AA6-EAF1-45F5-B240-99B23B22519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617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545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87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620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45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45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344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717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77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75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80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aseline="0" dirty="0"/>
          </a:p>
          <a:p>
            <a:endParaRPr lang="nn-NO" baseline="0" dirty="0">
              <a:cs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86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3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90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46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12AA6-EAF1-45F5-B240-99B23B225199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86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354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424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1847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18477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057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986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878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812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3351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7" descr="Driftige folk i vakker nat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84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56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181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446563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n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29" name="Picture 7" descr="BK_nytt_namnetrekk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24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6AD7107-BC5E-4031-AA75-49E73519DF0A}" type="slidenum">
              <a:rPr lang="nb-NO" sz="2400" b="1" smtClean="0">
                <a:solidFill>
                  <a:srgbClr val="B2B2B2"/>
                </a:solidFill>
                <a:latin typeface="Calibri" pitchFamily="34" charset="0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nb-NO" sz="2400" b="1">
              <a:solidFill>
                <a:srgbClr val="B2B2B2"/>
              </a:solidFill>
              <a:latin typeface="Calibri" pitchFamily="34" charset="0"/>
            </a:endParaRPr>
          </a:p>
        </p:txBody>
      </p:sp>
      <p:pic>
        <p:nvPicPr>
          <p:cNvPr id="1031" name="Picture 13" descr="powerpoint-striper grå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5"/>
          <a:stretch>
            <a:fillRect/>
          </a:stretch>
        </p:blipFill>
        <p:spPr bwMode="auto">
          <a:xfrm>
            <a:off x="4643438" y="6534150"/>
            <a:ext cx="4500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e 7" descr="Driftige folk i vakker natur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53188"/>
            <a:ext cx="2495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11" r:id="rId7"/>
    <p:sldLayoutId id="2147483812" r:id="rId8"/>
    <p:sldLayoutId id="2147483813" r:id="rId9"/>
    <p:sldLayoutId id="2147483814" r:id="rId10"/>
    <p:sldLayoutId id="21474838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o San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nntak@vlfk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20712"/>
            <a:ext cx="8785225" cy="864071"/>
          </a:xfrm>
        </p:spPr>
        <p:txBody>
          <a:bodyPr/>
          <a:lstStyle/>
          <a:p>
            <a:pPr eaLnBrk="1" hangingPunct="1"/>
            <a:r>
              <a:rPr lang="nb-NO" sz="3600" b="1" dirty="0"/>
              <a:t>Foreldremøte om </a:t>
            </a:r>
            <a:r>
              <a:rPr lang="nn-NO" sz="3600" b="1" dirty="0"/>
              <a:t>vidaregåande</a:t>
            </a:r>
            <a:r>
              <a:rPr lang="nb-NO" sz="3600" b="1" dirty="0"/>
              <a:t> opplæring</a:t>
            </a:r>
          </a:p>
        </p:txBody>
      </p:sp>
      <p:pic>
        <p:nvPicPr>
          <p:cNvPr id="9220" name="Bilde 5" descr="P10_l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kstSylinder 6"/>
          <p:cNvSpPr txBox="1">
            <a:spLocks noChangeArrowheads="1"/>
          </p:cNvSpPr>
          <p:nvPr/>
        </p:nvSpPr>
        <p:spPr bwMode="auto">
          <a:xfrm>
            <a:off x="0" y="5229225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n-NO" sz="800">
                <a:latin typeface="Calibri" pitchFamily="34" charset="0"/>
              </a:rPr>
              <a:t>Foto: Jan Rabben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Søkeportalen Vigo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548061"/>
            <a:ext cx="8229600" cy="431304"/>
          </a:xfrm>
        </p:spPr>
        <p:txBody>
          <a:bodyPr/>
          <a:lstStyle/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Vigo søknad opna 10.Januar 2024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3B18FAA6-E0F0-4455-A2D9-0F04F943F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7" y="2142883"/>
            <a:ext cx="8225724" cy="36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28800"/>
            <a:ext cx="5256584" cy="41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56792"/>
            <a:ext cx="6048672" cy="42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84784"/>
            <a:ext cx="7272808" cy="437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3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7029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A58AF1A-47FE-4973-BDA1-8B5CA8E3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678422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2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BEB0064-FE10-4D04-B338-21AD0821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6792"/>
            <a:ext cx="6912768" cy="42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516274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4721141" cy="40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4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968068A-692F-4A80-A2F3-472D9977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2"/>
            <a:ext cx="5472608" cy="42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001000" cy="746125"/>
          </a:xfrm>
        </p:spPr>
        <p:txBody>
          <a:bodyPr/>
          <a:lstStyle/>
          <a:p>
            <a:r>
              <a:rPr lang="nb-NO"/>
              <a:t>Program for i kveld</a:t>
            </a:r>
            <a:endParaRPr lang="nn-NO"/>
          </a:p>
        </p:txBody>
      </p:sp>
      <p:sp>
        <p:nvSpPr>
          <p:cNvPr id="14" name="Plassholder for innhold 2"/>
          <p:cNvSpPr txBox="1">
            <a:spLocks/>
          </p:cNvSpPr>
          <p:nvPr/>
        </p:nvSpPr>
        <p:spPr bwMode="auto">
          <a:xfrm>
            <a:off x="539750" y="1879658"/>
            <a:ext cx="8177213" cy="386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nn-NO" sz="3200" kern="0" dirty="0">
                <a:solidFill>
                  <a:schemeClr val="tx2"/>
                </a:solidFill>
                <a:latin typeface="Calibri"/>
                <a:cs typeface="Calibri"/>
              </a:rPr>
              <a:t>Bømlo Næringsråd</a:t>
            </a:r>
          </a:p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nn-NO" sz="3200" kern="0" dirty="0">
                <a:solidFill>
                  <a:schemeClr val="tx2"/>
                </a:solidFill>
                <a:latin typeface="Calibri"/>
                <a:cs typeface="Calibri"/>
              </a:rPr>
              <a:t>Bømlo vidaregåande skule</a:t>
            </a:r>
          </a:p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nn-NO" sz="3200" kern="0" dirty="0">
                <a:solidFill>
                  <a:schemeClr val="tx2"/>
                </a:solidFill>
                <a:latin typeface="Calibri"/>
                <a:cs typeface="Calibri"/>
              </a:rPr>
              <a:t>Rettar</a:t>
            </a:r>
            <a:endParaRPr lang="nn-NO" sz="3200" kern="0" dirty="0">
              <a:solidFill>
                <a:schemeClr val="tx2"/>
              </a:solidFill>
              <a:latin typeface="Calibri" pitchFamily="34" charset="0"/>
              <a:cs typeface="Calibri"/>
            </a:endParaRPr>
          </a:p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nn-NO" sz="3200" kern="0" dirty="0">
                <a:solidFill>
                  <a:schemeClr val="tx2"/>
                </a:solidFill>
                <a:latin typeface="Calibri"/>
                <a:cs typeface="Calibri"/>
              </a:rPr>
              <a:t>Moglegheiter </a:t>
            </a:r>
            <a:endParaRPr lang="nn-NO" sz="3200" kern="0" dirty="0">
              <a:solidFill>
                <a:schemeClr val="tx2"/>
              </a:solidFill>
              <a:latin typeface="Calibri" pitchFamily="34" charset="0"/>
              <a:cs typeface="Calibri"/>
            </a:endParaRPr>
          </a:p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nn-NO" sz="3200" kern="0" dirty="0">
                <a:solidFill>
                  <a:schemeClr val="tx2"/>
                </a:solidFill>
                <a:latin typeface="Calibri"/>
                <a:cs typeface="Calibri"/>
              </a:rPr>
              <a:t>Søknadsfristar</a:t>
            </a:r>
          </a:p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nn-NO" sz="3200" kern="0" dirty="0">
                <a:solidFill>
                  <a:schemeClr val="tx2"/>
                </a:solidFill>
                <a:latin typeface="Calibri"/>
                <a:cs typeface="Calibri"/>
              </a:rPr>
              <a:t>Søkeportalen Vigo</a:t>
            </a:r>
          </a:p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endParaRPr lang="nn-NO" sz="2000" kern="0" dirty="0">
              <a:solidFill>
                <a:schemeClr val="tx2"/>
              </a:solidFill>
              <a:latin typeface="Calibri" pitchFamily="34" charset="0"/>
            </a:endParaRPr>
          </a:p>
          <a:p>
            <a:pPr marL="469900" indent="-469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endParaRPr lang="nb-NO" sz="2000" kern="0" dirty="0">
              <a:solidFill>
                <a:srgbClr val="5F5F5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D4CA9D7-548A-4E18-AF65-9EC673AC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4536504" cy="42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5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Viktig å hugse ved svarregistrering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000" b="0" dirty="0"/>
              <a:t>Dei som ikkje svarar innan fristen, missar plass/venteplass</a:t>
            </a:r>
          </a:p>
          <a:p>
            <a:r>
              <a:rPr lang="nn-NO" sz="2000" b="0" dirty="0"/>
              <a:t>Dersom ein takkar nei til første ønske, får ein ikkje fleire tilbod.</a:t>
            </a:r>
          </a:p>
          <a:p>
            <a:r>
              <a:rPr lang="nn-NO" sz="2000" b="0" dirty="0"/>
              <a:t>Kan ikkje stå på venteliste til lågare ønske</a:t>
            </a:r>
          </a:p>
          <a:p>
            <a:r>
              <a:rPr lang="nn-NO" sz="2000" b="0" dirty="0">
                <a:latin typeface="Calibri"/>
                <a:cs typeface="Calibri"/>
              </a:rPr>
              <a:t>Dersom ein har fått tilbod om skuleplass på lågare ønske, og ikkje ønskjer å stå på venteliste til alle høgare ønske, kan ein sende e-post til </a:t>
            </a:r>
            <a:r>
              <a:rPr lang="nn-NO" sz="2000" b="0" dirty="0">
                <a:latin typeface="Calibri"/>
                <a:cs typeface="Calibri"/>
                <a:hlinkClick r:id="rId3"/>
              </a:rPr>
              <a:t>innntak@vlfk.no</a:t>
            </a:r>
            <a:endParaRPr lang="nn-NO" sz="2000" b="0" dirty="0">
              <a:cs typeface="Calibri"/>
              <a:hlinkClick r:id="rId3"/>
            </a:endParaRPr>
          </a:p>
          <a:p>
            <a:r>
              <a:rPr lang="nn-NO" sz="2000" b="0" dirty="0">
                <a:solidFill>
                  <a:srgbClr val="FF0000"/>
                </a:solidFill>
                <a:latin typeface="Calibri"/>
                <a:cs typeface="Calibri"/>
              </a:rPr>
              <a:t>Første inntak er 7. juli</a:t>
            </a:r>
            <a:endParaRPr lang="nn-NO" sz="2000" b="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51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Anna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000" b="0"/>
              <a:t>Dersom ein endrar telefonnummer eller adresse etter søknadsfristen, må ein gå inn i Vigo å endre dette. </a:t>
            </a:r>
          </a:p>
          <a:p>
            <a:r>
              <a:rPr lang="nn-NO" sz="2000" b="0"/>
              <a:t>Ein kan søkje til andre fylker via Vigo. </a:t>
            </a:r>
          </a:p>
          <a:p>
            <a:r>
              <a:rPr lang="nn-NO" sz="2000" b="0"/>
              <a:t>Dersom eleven har dysleksi må ein sjølv levere dokumentasjon til VGS. </a:t>
            </a:r>
          </a:p>
          <a:p>
            <a:r>
              <a:rPr lang="nn-NO" sz="2000" b="0"/>
              <a:t>Elevar som vel privat skule brukar av retten sin på same vilkår som ved offentlege skular.</a:t>
            </a:r>
          </a:p>
          <a:p>
            <a:endParaRPr lang="nn-NO" sz="2000" b="0"/>
          </a:p>
        </p:txBody>
      </p:sp>
    </p:spTree>
    <p:extLst>
      <p:ext uri="{BB962C8B-B14F-4D97-AF65-F5344CB8AC3E}">
        <p14:creationId xmlns:p14="http://schemas.microsoft.com/office/powerpoint/2010/main" val="297635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e 6" descr="IMG_17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b="1570"/>
          <a:stretch>
            <a:fillRect/>
          </a:stretch>
        </p:blipFill>
        <p:spPr bwMode="auto">
          <a:xfrm>
            <a:off x="0" y="1484313"/>
            <a:ext cx="91440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50825" y="1700213"/>
            <a:ext cx="50419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endParaRPr lang="nb-NO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00788" y="5300663"/>
            <a:ext cx="2374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nb-NO" sz="1600" b="1" kern="0">
                <a:solidFill>
                  <a:schemeClr val="bg1"/>
                </a:solidFill>
                <a:latin typeface="Calibri" pitchFamily="34" charset="0"/>
              </a:rPr>
              <a:t>Takk for </a:t>
            </a:r>
            <a:r>
              <a:rPr lang="nb-NO" sz="1600" b="1" kern="0" err="1">
                <a:solidFill>
                  <a:schemeClr val="bg1"/>
                </a:solidFill>
                <a:latin typeface="Calibri" pitchFamily="34" charset="0"/>
              </a:rPr>
              <a:t>merksemda</a:t>
            </a:r>
            <a:r>
              <a:rPr lang="nb-NO" sz="1600" b="1" kern="0">
                <a:solidFill>
                  <a:schemeClr val="bg1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1270" name="TekstSylinder 5"/>
          <p:cNvSpPr txBox="1">
            <a:spLocks noChangeArrowheads="1"/>
          </p:cNvSpPr>
          <p:nvPr/>
        </p:nvSpPr>
        <p:spPr bwMode="auto">
          <a:xfrm>
            <a:off x="0" y="5949950"/>
            <a:ext cx="1476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n-NO" sz="800">
                <a:latin typeface="Calibri" pitchFamily="34" charset="0"/>
              </a:rPr>
              <a:t>Foto: Magne Raknes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3561" y="620688"/>
            <a:ext cx="8229600" cy="1143000"/>
          </a:xfrm>
        </p:spPr>
        <p:txBody>
          <a:bodyPr/>
          <a:lstStyle/>
          <a:p>
            <a:r>
              <a:rPr lang="nn-NO"/>
              <a:t>Retten til vidaregåande opplæring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000" b="0"/>
              <a:t>Ungdomsrett gir rett til 3 års vidaregåande opplæring. </a:t>
            </a:r>
          </a:p>
          <a:p>
            <a:r>
              <a:rPr lang="nn-NO" sz="2000" b="0"/>
              <a:t>Ungdomsretten gjeld ut det skuleåret ein byrjar, til året ein fyller 24 år.</a:t>
            </a:r>
          </a:p>
          <a:p>
            <a:r>
              <a:rPr lang="nn-NO" sz="2000" b="0"/>
              <a:t>Dersom ein seier frå seg studieplassen i løpet av dei første månadane i VGS har ein ikkje brukt av retten sin.</a:t>
            </a:r>
          </a:p>
          <a:p>
            <a:r>
              <a:rPr lang="nn-NO" sz="2000" b="0"/>
              <a:t>Dersom ein startar på vg1 og ombestemmer seg, har ein rett til eit omval/bytte. </a:t>
            </a:r>
          </a:p>
          <a:p>
            <a:r>
              <a:rPr lang="nn-NO" sz="2000" b="0"/>
              <a:t>Ungdomsretten gir rett til plass på ein av tre søkte utdanningsprogram.</a:t>
            </a:r>
          </a:p>
          <a:p>
            <a:endParaRPr lang="nn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2477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Rett til plass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000" b="0" dirty="0">
                <a:latin typeface="Calibri"/>
                <a:cs typeface="Calibri"/>
              </a:rPr>
              <a:t>Når ein søker vidaregåande skule skal ein gi opp tre alternative utdanningsprogram i prioritert rekkefølgje.</a:t>
            </a:r>
          </a:p>
          <a:p>
            <a:r>
              <a:rPr lang="nn-NO" sz="2000" b="0" dirty="0">
                <a:latin typeface="Calibri"/>
                <a:cs typeface="Calibri"/>
              </a:rPr>
              <a:t>Innanfor kvart utdanningsprogram kan ein søke på opptil 6 ulike skular.</a:t>
            </a:r>
          </a:p>
          <a:p>
            <a:r>
              <a:rPr lang="nn-NO" sz="2000" b="0" dirty="0">
                <a:latin typeface="Calibri"/>
                <a:cs typeface="Calibri"/>
              </a:rPr>
              <a:t>Ein har rett til plass på eit av utdanningsprogramma, men ikkje til ein av dei valte skulane.</a:t>
            </a:r>
          </a:p>
          <a:p>
            <a:r>
              <a:rPr lang="nn-NO" sz="2000" b="0" dirty="0">
                <a:latin typeface="Calibri"/>
                <a:cs typeface="Calibri"/>
              </a:rPr>
              <a:t>Det er karakterane som avgjer kvar ein kjem inn. </a:t>
            </a:r>
            <a:endParaRPr lang="nn-NO" sz="2000" b="0" dirty="0">
              <a:cs typeface="Calibri"/>
            </a:endParaRPr>
          </a:p>
          <a:p>
            <a:pPr marL="0" indent="0">
              <a:buNone/>
            </a:pPr>
            <a:endParaRPr lang="nn-NO" sz="2000" b="0" dirty="0">
              <a:cs typeface="Calibri"/>
            </a:endParaRPr>
          </a:p>
          <a:p>
            <a:endParaRPr lang="nn-NO" b="0"/>
          </a:p>
        </p:txBody>
      </p:sp>
    </p:spTree>
    <p:extLst>
      <p:ext uri="{BB962C8B-B14F-4D97-AF65-F5344CB8AC3E}">
        <p14:creationId xmlns:p14="http://schemas.microsoft.com/office/powerpoint/2010/main" val="288065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err="1"/>
              <a:t>Nærskuleprinsippet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84576"/>
          </a:xfrm>
        </p:spPr>
        <p:txBody>
          <a:bodyPr/>
          <a:lstStyle/>
          <a:p>
            <a:r>
              <a:rPr lang="nn-NO" sz="1600" b="0"/>
              <a:t>Ein har rett til skuleplass i fylket ein bur i, men ein har </a:t>
            </a:r>
            <a:r>
              <a:rPr lang="nn-NO" sz="1600" b="0" err="1"/>
              <a:t>nærskulepoeng</a:t>
            </a:r>
            <a:r>
              <a:rPr lang="nn-NO" sz="1600" b="0"/>
              <a:t> til skulane i inntaksområdet.</a:t>
            </a:r>
          </a:p>
          <a:p>
            <a:pPr marL="0" indent="0">
              <a:buNone/>
            </a:pPr>
            <a:endParaRPr lang="nn-NO" sz="2000" b="0"/>
          </a:p>
          <a:p>
            <a:endParaRPr lang="nn-NO" sz="2000" b="0"/>
          </a:p>
          <a:p>
            <a:pPr marL="0" indent="0">
              <a:buNone/>
            </a:pPr>
            <a:endParaRPr lang="nn-NO" sz="2000" b="0"/>
          </a:p>
          <a:p>
            <a:pPr marL="0" indent="0">
              <a:buNone/>
            </a:pPr>
            <a:endParaRPr lang="nn-NO" sz="2000" b="0"/>
          </a:p>
          <a:p>
            <a:pPr marL="0" indent="0">
              <a:buNone/>
            </a:pPr>
            <a:endParaRPr lang="nn-NO" sz="2000" b="0"/>
          </a:p>
          <a:p>
            <a:pPr marL="0" indent="0">
              <a:buNone/>
            </a:pPr>
            <a:endParaRPr lang="nn-NO" sz="2000" b="0"/>
          </a:p>
          <a:p>
            <a:r>
              <a:rPr lang="nn-NO" sz="1600" b="0"/>
              <a:t>Skular i Rogaland </a:t>
            </a:r>
            <a:r>
              <a:rPr lang="nn-NO" sz="1600" b="0">
                <a:sym typeface="Wingdings" panose="05000000000000000000" pitchFamily="2" charset="2"/>
              </a:rPr>
              <a:t></a:t>
            </a:r>
            <a:endParaRPr lang="nn-NO" sz="1600" b="0"/>
          </a:p>
          <a:p>
            <a:pPr marL="0" indent="0">
              <a:buNone/>
            </a:pPr>
            <a:r>
              <a:rPr lang="nn-NO" sz="1600" b="0"/>
              <a:t> 	</a:t>
            </a:r>
          </a:p>
          <a:p>
            <a:pPr marL="0" indent="0">
              <a:buNone/>
            </a:pPr>
            <a:endParaRPr lang="nn-NO" sz="1600" b="0"/>
          </a:p>
          <a:p>
            <a:r>
              <a:rPr lang="nn-NO" sz="1600" b="0"/>
              <a:t>Privat skular </a:t>
            </a:r>
          </a:p>
          <a:p>
            <a:endParaRPr lang="nn-NO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04824"/>
              </p:ext>
            </p:extLst>
          </p:nvPr>
        </p:nvGraphicFramePr>
        <p:xfrm>
          <a:off x="755576" y="2072581"/>
          <a:ext cx="6096000" cy="19685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43028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75774997"/>
                    </a:ext>
                  </a:extLst>
                </a:gridCol>
              </a:tblGrid>
              <a:tr h="251740">
                <a:tc>
                  <a:txBody>
                    <a:bodyPr/>
                    <a:lstStyle/>
                    <a:p>
                      <a:r>
                        <a:rPr lang="nn-NO" sz="1200" dirty="0"/>
                        <a:t>Kommunar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200" dirty="0"/>
                        <a:t>Vidaregåande</a:t>
                      </a:r>
                      <a:r>
                        <a:rPr lang="nn-NO" sz="1200" baseline="0" dirty="0"/>
                        <a:t> skular</a:t>
                      </a:r>
                      <a:endParaRPr lang="nn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976441"/>
                  </a:ext>
                </a:extLst>
              </a:tr>
              <a:tr h="155472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Austevoll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Bømlo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Etne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Fitjar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Kvinnherad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Stord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Sveio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Tysnes</a:t>
                      </a:r>
                      <a:endParaRPr lang="nn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n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Bømlo </a:t>
                      </a:r>
                      <a:endParaRPr lang="nn-NO" sz="110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Fitjar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Stord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Kvinnherad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Austevoll</a:t>
                      </a:r>
                      <a:endParaRPr lang="nn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n-NO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83198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2794763" y="4149080"/>
            <a:ext cx="589203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>
                <a:latin typeface="Arial"/>
                <a:cs typeface="Arial"/>
              </a:rPr>
              <a:t>       	</a:t>
            </a:r>
            <a:r>
              <a:rPr lang="nb-NO" sz="1200" dirty="0">
                <a:latin typeface="Arial"/>
                <a:cs typeface="Arial"/>
              </a:rPr>
              <a:t>- </a:t>
            </a:r>
            <a:r>
              <a:rPr lang="nb-NO" sz="1200" dirty="0" err="1">
                <a:latin typeface="Arial"/>
                <a:cs typeface="Arial"/>
              </a:rPr>
              <a:t>Haugala</a:t>
            </a:r>
            <a:r>
              <a:rPr lang="nn-NO" sz="1200" dirty="0" err="1">
                <a:latin typeface="Arial"/>
                <a:cs typeface="Arial"/>
              </a:rPr>
              <a:t>nd</a:t>
            </a:r>
            <a:r>
              <a:rPr lang="nn-NO" sz="1200" dirty="0">
                <a:latin typeface="Arial"/>
                <a:cs typeface="Arial"/>
              </a:rPr>
              <a:t> </a:t>
            </a:r>
            <a:r>
              <a:rPr lang="nn-NO" sz="1200" dirty="0" err="1">
                <a:latin typeface="Arial"/>
                <a:cs typeface="Arial"/>
              </a:rPr>
              <a:t>Vgs</a:t>
            </a:r>
            <a:r>
              <a:rPr lang="nn-NO" sz="1200" dirty="0">
                <a:latin typeface="Arial"/>
                <a:cs typeface="Arial"/>
              </a:rPr>
              <a:t>: Studiespesialiserande m/Kunst, design og arkitektur</a:t>
            </a:r>
          </a:p>
          <a:p>
            <a:r>
              <a:rPr lang="nn-NO" sz="1200" dirty="0">
                <a:latin typeface="Arial"/>
                <a:cs typeface="Arial"/>
              </a:rPr>
              <a:t>	- Karmsund </a:t>
            </a:r>
            <a:r>
              <a:rPr lang="nn-NO" sz="1200" dirty="0" err="1">
                <a:latin typeface="Arial"/>
                <a:cs typeface="Arial"/>
              </a:rPr>
              <a:t>Vgs</a:t>
            </a:r>
            <a:r>
              <a:rPr lang="nn-NO" sz="1200" dirty="0">
                <a:latin typeface="Arial"/>
                <a:cs typeface="Arial"/>
              </a:rPr>
              <a:t>:  Vg2 Kjemiprosess</a:t>
            </a:r>
          </a:p>
          <a:p>
            <a:r>
              <a:rPr lang="nn-NO" sz="1200" dirty="0">
                <a:latin typeface="Arial"/>
                <a:cs typeface="Arial"/>
              </a:rPr>
              <a:t>	- Kopervik </a:t>
            </a:r>
            <a:r>
              <a:rPr lang="nn-NO" sz="1200" dirty="0" err="1">
                <a:latin typeface="Arial"/>
                <a:cs typeface="Arial"/>
              </a:rPr>
              <a:t>Vgs</a:t>
            </a:r>
          </a:p>
          <a:p>
            <a:r>
              <a:rPr lang="nn-NO" sz="1200" dirty="0">
                <a:latin typeface="Arial"/>
                <a:cs typeface="Arial"/>
              </a:rPr>
              <a:t>	- Sauda </a:t>
            </a:r>
            <a:r>
              <a:rPr lang="nn-NO" sz="1200" dirty="0" err="1">
                <a:latin typeface="Arial"/>
                <a:cs typeface="Arial"/>
              </a:rPr>
              <a:t>Vgs</a:t>
            </a:r>
            <a:r>
              <a:rPr lang="nn-NO" sz="1200" dirty="0">
                <a:latin typeface="Arial"/>
                <a:cs typeface="Arial"/>
              </a:rPr>
              <a:t>:  Vg2 kjemiprosess</a:t>
            </a:r>
          </a:p>
          <a:p>
            <a:r>
              <a:rPr lang="nn-NO" sz="1200" dirty="0">
                <a:latin typeface="Arial"/>
                <a:cs typeface="Arial"/>
              </a:rPr>
              <a:t>	- Skeisvang </a:t>
            </a:r>
            <a:r>
              <a:rPr lang="nn-NO" sz="1200" dirty="0" err="1">
                <a:latin typeface="Arial"/>
                <a:cs typeface="Arial"/>
              </a:rPr>
              <a:t>Vgs</a:t>
            </a:r>
            <a:r>
              <a:rPr lang="nn-NO" sz="1200" dirty="0">
                <a:latin typeface="Arial"/>
                <a:cs typeface="Arial"/>
              </a:rPr>
              <a:t>: Studiespesialiserande m/ Musikk, dans og </a:t>
            </a:r>
            <a:r>
              <a:rPr lang="nn-NO" sz="1200" b="1" dirty="0">
                <a:latin typeface="Arial"/>
                <a:cs typeface="Arial"/>
              </a:rPr>
              <a:t>drama</a:t>
            </a:r>
          </a:p>
          <a:p>
            <a:r>
              <a:rPr lang="nn-NO" sz="1200" b="1" dirty="0">
                <a:latin typeface="Arial"/>
                <a:cs typeface="Arial"/>
              </a:rPr>
              <a:t>	</a:t>
            </a:r>
            <a:r>
              <a:rPr lang="nn-NO" sz="1200" dirty="0">
                <a:latin typeface="Arial"/>
                <a:cs typeface="Arial"/>
              </a:rPr>
              <a:t>- </a:t>
            </a:r>
            <a:r>
              <a:rPr lang="nn-NO" sz="1200" dirty="0" err="1">
                <a:latin typeface="Arial"/>
                <a:cs typeface="Arial"/>
              </a:rPr>
              <a:t>Vardafjell</a:t>
            </a:r>
            <a:r>
              <a:rPr lang="nn-NO" sz="1200" dirty="0">
                <a:latin typeface="Arial"/>
                <a:cs typeface="Arial"/>
              </a:rPr>
              <a:t> </a:t>
            </a:r>
            <a:r>
              <a:rPr lang="nn-NO" sz="1200" dirty="0" err="1">
                <a:latin typeface="Arial"/>
                <a:cs typeface="Arial"/>
              </a:rPr>
              <a:t>Vgs</a:t>
            </a:r>
          </a:p>
          <a:p>
            <a:r>
              <a:rPr lang="nn-NO" sz="1200" dirty="0">
                <a:latin typeface="Arial"/>
                <a:cs typeface="Arial"/>
              </a:rPr>
              <a:t>	- Ølen </a:t>
            </a:r>
            <a:r>
              <a:rPr lang="nn-NO" sz="1200" dirty="0" err="1">
                <a:latin typeface="Arial"/>
                <a:cs typeface="Arial"/>
              </a:rPr>
              <a:t>Vgs</a:t>
            </a:r>
          </a:p>
          <a:p>
            <a:r>
              <a:rPr lang="nn-NO" sz="1200" dirty="0">
                <a:latin typeface="Arial"/>
                <a:cs typeface="Arial"/>
              </a:rPr>
              <a:t>	- Åkrehamn </a:t>
            </a:r>
            <a:r>
              <a:rPr lang="nn-NO" sz="1200" dirty="0" err="1">
                <a:latin typeface="Arial"/>
                <a:cs typeface="Arial"/>
              </a:rPr>
              <a:t>Vgs</a:t>
            </a:r>
          </a:p>
        </p:txBody>
      </p:sp>
    </p:spTree>
    <p:extLst>
      <p:ext uri="{BB962C8B-B14F-4D97-AF65-F5344CB8AC3E}">
        <p14:creationId xmlns:p14="http://schemas.microsoft.com/office/powerpoint/2010/main" val="420644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Studieførebuande eller yrkesretta?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56792"/>
            <a:ext cx="6535586" cy="42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I forkant av valet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33600"/>
            <a:ext cx="8148280" cy="2186051"/>
          </a:xfrm>
        </p:spPr>
        <p:txBody>
          <a:bodyPr/>
          <a:lstStyle/>
          <a:p>
            <a:r>
              <a:rPr lang="nb-NO" sz="1600" b="0" dirty="0">
                <a:latin typeface="Calibri"/>
                <a:cs typeface="Calibri"/>
              </a:rPr>
              <a:t>Kva er viktig for </a:t>
            </a:r>
            <a:r>
              <a:rPr lang="nn-NO" sz="1600" b="0" dirty="0">
                <a:latin typeface="Calibri"/>
                <a:cs typeface="Calibri"/>
              </a:rPr>
              <a:t>ein</a:t>
            </a:r>
            <a:r>
              <a:rPr lang="nb-NO" sz="1600" b="0" dirty="0">
                <a:latin typeface="Calibri"/>
                <a:cs typeface="Calibri"/>
              </a:rPr>
              <a:t>?</a:t>
            </a:r>
            <a:endParaRPr lang="nn-NO" sz="1600" b="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nb-NO" sz="1600" b="0" dirty="0">
                <a:latin typeface="Calibri"/>
                <a:cs typeface="Calibri"/>
              </a:rPr>
              <a:t>  	- </a:t>
            </a:r>
            <a:r>
              <a:rPr lang="nn-NO" sz="1600" b="0" dirty="0">
                <a:latin typeface="Calibri"/>
                <a:cs typeface="Calibri"/>
              </a:rPr>
              <a:t>Verdiar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- Interesser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- Sterke sider</a:t>
            </a:r>
          </a:p>
          <a:p>
            <a:pPr marL="0" indent="0">
              <a:buNone/>
            </a:pPr>
            <a:endParaRPr lang="nn-NO" sz="1600" b="0"/>
          </a:p>
          <a:p>
            <a:pPr marL="0" indent="0">
              <a:buNone/>
            </a:pPr>
            <a:endParaRPr lang="nn-NO" sz="1600" b="0"/>
          </a:p>
          <a:p>
            <a:r>
              <a:rPr lang="nb-NO" sz="1600" b="0" dirty="0">
                <a:latin typeface="Calibri"/>
                <a:cs typeface="Calibri"/>
              </a:rPr>
              <a:t>Praktisk:</a:t>
            </a:r>
          </a:p>
          <a:p>
            <a:pPr marL="0" indent="0">
              <a:buNone/>
            </a:pPr>
            <a:r>
              <a:rPr lang="nb-NO" sz="1600" b="0" dirty="0">
                <a:latin typeface="Calibri"/>
                <a:cs typeface="Calibri"/>
              </a:rPr>
              <a:t>	- </a:t>
            </a:r>
            <a:r>
              <a:rPr lang="nn-NO" sz="1600" b="0" dirty="0">
                <a:latin typeface="Calibri"/>
                <a:cs typeface="Calibri"/>
              </a:rPr>
              <a:t>Kvar vil ein bu?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- Pendletid</a:t>
            </a:r>
          </a:p>
          <a:p>
            <a:endParaRPr lang="nn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214476"/>
            <a:ext cx="2365218" cy="12226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62" y="2060848"/>
            <a:ext cx="4391638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4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Søknad til vidaregåande skule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0"/>
              <a:t>Søknadsfristen for ordinære søkjarar er </a:t>
            </a:r>
            <a:r>
              <a:rPr lang="nn-NO"/>
              <a:t>1.mars.</a:t>
            </a:r>
          </a:p>
          <a:p>
            <a:pPr marL="0" indent="0">
              <a:buNone/>
            </a:pPr>
            <a:endParaRPr lang="nn-NO"/>
          </a:p>
          <a:p>
            <a:r>
              <a:rPr lang="nn-NO" b="0"/>
              <a:t>Søknadsfristen for minoritetsspråklege søkjarar, eller søknadar om individuell behandling er </a:t>
            </a:r>
            <a:r>
              <a:rPr lang="nn-NO"/>
              <a:t>1.februar.</a:t>
            </a:r>
          </a:p>
          <a:p>
            <a:pPr marL="0" indent="0">
              <a:buNone/>
            </a:pPr>
            <a:endParaRPr lang="nn-NO"/>
          </a:p>
          <a:p>
            <a:r>
              <a:rPr lang="nn-NO" b="0"/>
              <a:t>Det blir satt av tid til å søkje på </a:t>
            </a:r>
            <a:r>
              <a:rPr lang="nn-NO" b="0" err="1"/>
              <a:t>vgs</a:t>
            </a:r>
            <a:r>
              <a:rPr lang="nn-NO" b="0"/>
              <a:t> i skuletida.</a:t>
            </a:r>
          </a:p>
          <a:p>
            <a:pPr marL="0" indent="0">
              <a:buNone/>
            </a:pPr>
            <a:endParaRPr lang="nn-NO" b="0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5915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Førstegongssøkjarar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0565" cy="3907280"/>
          </a:xfrm>
        </p:spPr>
        <p:txBody>
          <a:bodyPr/>
          <a:lstStyle/>
          <a:p>
            <a:r>
              <a:rPr lang="nn-NO" sz="1600" b="0" dirty="0">
                <a:latin typeface="Calibri"/>
                <a:cs typeface="Calibri"/>
              </a:rPr>
              <a:t>Elevane søkjer på nettstaden </a:t>
            </a:r>
            <a:r>
              <a:rPr lang="nn-NO" sz="1600" dirty="0">
                <a:latin typeface="Calibri"/>
                <a:cs typeface="Calibri"/>
              </a:rPr>
              <a:t>vigo.no</a:t>
            </a:r>
          </a:p>
          <a:p>
            <a:r>
              <a:rPr lang="nn-NO" sz="1600" b="0" dirty="0" err="1">
                <a:latin typeface="Calibri"/>
                <a:cs typeface="Calibri"/>
              </a:rPr>
              <a:t>Innlogging</a:t>
            </a:r>
            <a:r>
              <a:rPr lang="nn-NO" sz="1600" b="0" dirty="0">
                <a:latin typeface="Calibri"/>
                <a:cs typeface="Calibri"/>
              </a:rPr>
              <a:t> via ID-porten med </a:t>
            </a:r>
            <a:r>
              <a:rPr lang="nn-NO" sz="1600" dirty="0" err="1">
                <a:latin typeface="Calibri"/>
                <a:cs typeface="Calibri"/>
              </a:rPr>
              <a:t>MinID</a:t>
            </a:r>
            <a:r>
              <a:rPr lang="nn-NO" sz="1600" b="0" dirty="0">
                <a:latin typeface="Calibri"/>
                <a:cs typeface="Calibri"/>
              </a:rPr>
              <a:t> eller </a:t>
            </a:r>
            <a:r>
              <a:rPr lang="nn-NO" sz="1600" dirty="0" err="1">
                <a:latin typeface="Calibri"/>
                <a:cs typeface="Calibri"/>
              </a:rPr>
              <a:t>bankID</a:t>
            </a:r>
            <a:r>
              <a:rPr lang="nn-NO" sz="1600" dirty="0">
                <a:latin typeface="Calibri"/>
                <a:cs typeface="Calibri"/>
              </a:rPr>
              <a:t>.</a:t>
            </a:r>
          </a:p>
          <a:p>
            <a:r>
              <a:rPr lang="nn-NO" sz="1600" b="0" dirty="0" err="1">
                <a:latin typeface="Calibri"/>
                <a:cs typeface="Calibri"/>
              </a:rPr>
              <a:t>MinID</a:t>
            </a:r>
            <a:r>
              <a:rPr lang="nn-NO" sz="1600" b="0" dirty="0">
                <a:latin typeface="Calibri"/>
                <a:cs typeface="Calibri"/>
              </a:rPr>
              <a:t> må bestillast. Ein kan også nytte </a:t>
            </a:r>
            <a:r>
              <a:rPr lang="nn-NO" sz="1600" b="0" dirty="0" err="1">
                <a:latin typeface="Calibri"/>
                <a:cs typeface="Calibri"/>
              </a:rPr>
              <a:t>bankID</a:t>
            </a:r>
            <a:r>
              <a:rPr lang="nn-NO" sz="1600" b="0" dirty="0">
                <a:latin typeface="Calibri"/>
                <a:cs typeface="Calibri"/>
              </a:rPr>
              <a:t> appen. </a:t>
            </a:r>
          </a:p>
          <a:p>
            <a:pPr marL="0" indent="0">
              <a:buNone/>
            </a:pPr>
            <a:endParaRPr lang="nn-NO" sz="1600" b="0" dirty="0"/>
          </a:p>
          <a:p>
            <a:r>
              <a:rPr lang="nn-NO" sz="1600" b="0" dirty="0">
                <a:latin typeface="Calibri"/>
                <a:cs typeface="Calibri"/>
              </a:rPr>
              <a:t>I søknaden må dei fylle inn følgjande informasjon:  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Adresse	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E-postadresse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Mobilnummer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Kontaktinformasjon til føresette</a:t>
            </a:r>
          </a:p>
          <a:p>
            <a:pPr marL="0" indent="0">
              <a:buNone/>
            </a:pPr>
            <a:endParaRPr lang="nn-NO" sz="1600" b="0" dirty="0"/>
          </a:p>
          <a:p>
            <a:r>
              <a:rPr lang="nn-NO" sz="1600" b="0" dirty="0">
                <a:latin typeface="Calibri"/>
                <a:cs typeface="Calibri"/>
              </a:rPr>
              <a:t>Elevar som</a:t>
            </a:r>
            <a:r>
              <a:rPr lang="nn-NO" sz="1600" dirty="0">
                <a:latin typeface="Calibri"/>
                <a:cs typeface="Calibri"/>
              </a:rPr>
              <a:t> ikkje </a:t>
            </a:r>
            <a:r>
              <a:rPr lang="nn-NO" sz="1600" b="0" dirty="0">
                <a:latin typeface="Calibri"/>
                <a:cs typeface="Calibri"/>
              </a:rPr>
              <a:t>er fødd i Noreg må sende inn kopi av </a:t>
            </a:r>
            <a:endParaRPr lang="nn-NO" sz="1600" b="0" dirty="0">
              <a:cs typeface="Calibri"/>
            </a:endParaRP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        pass eller opphaldsløyve,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nn-NO" sz="1600" b="0" dirty="0">
                <a:latin typeface="Calibri"/>
                <a:cs typeface="Calibri"/>
              </a:rPr>
              <a:t>	</a:t>
            </a:r>
          </a:p>
          <a:p>
            <a:pPr marL="0" indent="0">
              <a:buNone/>
            </a:pPr>
            <a:endParaRPr lang="nn-NO" sz="1600" b="0" dirty="0"/>
          </a:p>
          <a:p>
            <a:endParaRPr lang="nn-NO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87" y="4869634"/>
            <a:ext cx="2117029" cy="9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14103"/>
      </p:ext>
    </p:extLst>
  </p:cSld>
  <p:clrMapOvr>
    <a:masterClrMapping/>
  </p:clrMapOvr>
</p:sld>
</file>

<file path=ppt/theme/theme1.xml><?xml version="1.0" encoding="utf-8"?>
<a:theme xmlns:a="http://schemas.openxmlformats.org/drawingml/2006/main" name="BK_-_Malar_-_Power-point-mal_Calibri">
  <a:themeElements>
    <a:clrScheme name="Kontorfarger - mørk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tandard utforming">
      <a:majorFont>
        <a:latin typeface="Neo Sans"/>
        <a:ea typeface=""/>
        <a:cs typeface=""/>
      </a:majorFont>
      <a:minorFont>
        <a:latin typeface="Ne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mal BK _ Berekraftige Bømlo.pptx" id="{1A41AFFE-69A8-4230-A89C-186E1ABBA19B}" vid="{323575FB-99CC-4A5E-9A00-FC9BDAE07054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1038F4F1EED743B59EFEE6BDDED44F" ma:contentTypeVersion="3" ma:contentTypeDescription="Opprett et nytt dokument." ma:contentTypeScope="" ma:versionID="dbc5f4b4dbbea978cff797a1e8ffab66">
  <xsd:schema xmlns:xsd="http://www.w3.org/2001/XMLSchema" xmlns:xs="http://www.w3.org/2001/XMLSchema" xmlns:p="http://schemas.microsoft.com/office/2006/metadata/properties" xmlns:ns2="7f70a3bb-f383-4ddd-96be-387079513e09" targetNamespace="http://schemas.microsoft.com/office/2006/metadata/properties" ma:root="true" ma:fieldsID="1b1536757f555c5b29ca06e4f8bd93a7" ns2:_="">
    <xsd:import namespace="7f70a3bb-f383-4ddd-96be-387079513e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a3bb-f383-4ddd-96be-387079513e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22EFCD-2D94-48E7-BBA9-B3BAD9178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0a3bb-f383-4ddd-96be-387079513e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E7F528-25CA-4631-81AA-580920172C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5ED16B-2C17-4BDD-8D61-04BED834E146}">
  <ds:schemaRefs>
    <ds:schemaRef ds:uri="7f70a3bb-f383-4ddd-96be-387079513e09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475</TotalTime>
  <Words>577</Words>
  <Application>Microsoft Office PowerPoint</Application>
  <PresentationFormat>Skjermfremvisning (4:3)</PresentationFormat>
  <Paragraphs>119</Paragraphs>
  <Slides>23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Neo Sans</vt:lpstr>
      <vt:lpstr>Wingdings</vt:lpstr>
      <vt:lpstr>BK_-_Malar_-_Power-point-mal_Calibri</vt:lpstr>
      <vt:lpstr>Foreldremøte om vidaregåande opplæring</vt:lpstr>
      <vt:lpstr>Program for i kveld</vt:lpstr>
      <vt:lpstr>Retten til vidaregåande opplæring</vt:lpstr>
      <vt:lpstr>Rett til plass</vt:lpstr>
      <vt:lpstr>Nærskuleprinsippet</vt:lpstr>
      <vt:lpstr>Studieførebuande eller yrkesretta?</vt:lpstr>
      <vt:lpstr>I forkant av valet</vt:lpstr>
      <vt:lpstr>Søknad til vidaregåande skule</vt:lpstr>
      <vt:lpstr>Førstegongssøkjarar</vt:lpstr>
      <vt:lpstr>Søkeportalen Vigo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Viktig å hugse ved svarregistrering</vt:lpstr>
      <vt:lpstr>Anna</vt:lpstr>
      <vt:lpstr>PowerPoint-presentasjon</vt:lpstr>
    </vt:vector>
  </TitlesOfParts>
  <Company>Bømlo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om vidaregåande opplæring</dc:title>
  <dc:creator>Røyrvik, Tina Totland</dc:creator>
  <cp:lastModifiedBy>Beate Karin Lie Stautland</cp:lastModifiedBy>
  <cp:revision>65</cp:revision>
  <dcterms:created xsi:type="dcterms:W3CDTF">2021-11-18T06:47:31Z</dcterms:created>
  <dcterms:modified xsi:type="dcterms:W3CDTF">2023-11-24T11:35:13Z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0x010100431038F4F1EED743B59EFEE6BDDED44F</vt:lpwstr>
  </property>
</Properties>
</file>